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551e4eb9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551e4eb9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551e4eb9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551e4eb9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551e4eb9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551e4eb9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51e4eb9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51e4eb9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8a17787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8a17787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551e4eb9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551e4eb9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8a177877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8a177877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a177877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8a177877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8a177877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8a177877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8a177877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8a177877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9551e4eb9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9551e4eb9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8a177877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8a177877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a177877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8a177877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8a177877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8a177877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8a177877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8a177877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8a177877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8a177877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8a177877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8a177877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8a177877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8a177877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8a177877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8a177877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8a177877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8a177877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8a177877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8a177877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551e4eb9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551e4eb9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551e4eb9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551e4eb9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8a177877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8a177877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8a177877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8a177877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551e4eb9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551e4eb9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8a177877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8a177877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8a177877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8a177877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8a1778770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8a1778770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a1778770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8a177877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8a1778770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8a1778770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8a177877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8a177877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551e4eb9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551e4eb9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551e4eb9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551e4eb9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8b1f204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8b1f204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8b1f2047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8b1f2047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8b1f2047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8b1f2047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8b1f2047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8b1f2047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8a177877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8a177877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8b1f2047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8b1f2047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551e4eb9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551e4eb9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8a1778770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8a1778770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8b1f2047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98b1f204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551e4eb9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551e4eb9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8b1f2047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98b1f2047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8b1f204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8b1f204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8a1778770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8a1778770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8a177877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8a177877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8b1f2047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8b1f2047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8b1f204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8b1f204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8b1f2047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8b1f2047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8b1f2047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8b1f2047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8b1f2047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8b1f2047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8b1f2047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8b1f2047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551e4eb9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551e4eb9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8b1f2047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8b1f2047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8b1f2047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8b1f2047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8b1f2047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8b1f2047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8b1f2047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8b1f2047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8b1f2047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8b1f2047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8b1f2047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8b1f2047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8b1f2047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8b1f2047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8b1f2047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98b1f2047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8b1f2047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8b1f2047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8b1f2047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8b1f2047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551e4eb9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551e4eb9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8b1f2047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98b1f2047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8b1f2047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98b1f2047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98a1778770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98a177877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8b1f2047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98b1f2047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8b1f2047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8b1f2047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98b1f2047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98b1f2047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98a1778770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98a1778770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8af6e75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8af6e75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8af6e75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8af6e75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8af6e75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8af6e75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551e4eb9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551e4eb9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8af6e75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8af6e75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8af6e75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98af6e75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8a1778770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8a177877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551e4eb9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551e4eb9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abewoycke/KBO-Projection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50" y="1322625"/>
            <a:ext cx="3690575" cy="2498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175" y="1147125"/>
            <a:ext cx="2434401" cy="28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100" y="2056661"/>
            <a:ext cx="1934693" cy="10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50" y="204125"/>
            <a:ext cx="72604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/>
        </p:nvSpPr>
        <p:spPr>
          <a:xfrm>
            <a:off x="250650" y="207135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Projecting Player Performance</a:t>
            </a:r>
            <a:endParaRPr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 rotWithShape="1">
          <a:blip r:embed="rId3">
            <a:alphaModFix/>
          </a:blip>
          <a:srcRect b="0" l="20428" r="40504" t="7166"/>
          <a:stretch/>
        </p:blipFill>
        <p:spPr>
          <a:xfrm>
            <a:off x="1086838" y="672638"/>
            <a:ext cx="2950973" cy="379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 rotWithShape="1">
          <a:blip r:embed="rId3">
            <a:alphaModFix/>
          </a:blip>
          <a:srcRect b="0" l="20428" r="40504" t="7166"/>
          <a:stretch/>
        </p:blipFill>
        <p:spPr>
          <a:xfrm>
            <a:off x="1086838" y="672638"/>
            <a:ext cx="2950973" cy="379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 rotWithShape="1">
          <a:blip r:embed="rId4">
            <a:alphaModFix/>
          </a:blip>
          <a:srcRect b="0" l="0" r="3428" t="0"/>
          <a:stretch/>
        </p:blipFill>
        <p:spPr>
          <a:xfrm>
            <a:off x="5148900" y="1068013"/>
            <a:ext cx="3245124" cy="30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184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Ui-ji Yang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5184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Ui-ji Yang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↓ #7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5184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Ui-ji Yang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ByungHo Park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#7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5184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Ui-ji Yang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ByungHo Park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↓ #37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50" y="1322625"/>
            <a:ext cx="3690575" cy="2498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5184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Ui-ji Yang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ByungHo Park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Jerry Sands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#37</a:t>
            </a:r>
            <a:endParaRPr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5184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Ui-ji Yang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ByungHo Park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Jerry Sands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#37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Japan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5184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Ui-ji Yang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ByungHo Park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Jerry Sands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Jeong Choi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#37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Japan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84" name="Google Shape;184;p35"/>
          <p:cNvSpPr txBox="1"/>
          <p:nvPr/>
        </p:nvSpPr>
        <p:spPr>
          <a:xfrm>
            <a:off x="5184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Ui-ji Yang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ByungHo Park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Jerry Sands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Jeong Choi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#37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Japan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↓ #14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91" name="Google Shape;191;p36"/>
          <p:cNvSpPr txBox="1"/>
          <p:nvPr/>
        </p:nvSpPr>
        <p:spPr>
          <a:xfrm>
            <a:off x="5184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Ui-ji Yang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ByungHo Park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Jerry Sands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Jeong Choi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Baek-ho Kang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2" name="Google Shape;192;p36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#37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Japan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#14</a:t>
            </a:r>
            <a:endParaRPr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98" name="Google Shape;198;p37"/>
          <p:cNvSpPr txBox="1"/>
          <p:nvPr/>
        </p:nvSpPr>
        <p:spPr>
          <a:xfrm>
            <a:off x="5184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Ui-ji Yang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ByungHo Park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Jerry Sands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" sz="3600">
                <a:solidFill>
                  <a:srgbClr val="434343"/>
                </a:solidFill>
              </a:rPr>
              <a:t>Jeong Choi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Baek-ho Kang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9" name="Google Shape;199;p37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#37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Japan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↓ #14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↓ #10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2019 League Leaders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205" name="Google Shape;205;p38"/>
          <p:cNvSpPr txBox="1"/>
          <p:nvPr/>
        </p:nvSpPr>
        <p:spPr>
          <a:xfrm>
            <a:off x="5184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Ui-ji Yang</a:t>
            </a:r>
            <a:endParaRPr sz="3600">
              <a:solidFill>
                <a:srgbClr val="FFFFFF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ByungHo Park</a:t>
            </a:r>
            <a:endParaRPr sz="3600">
              <a:solidFill>
                <a:srgbClr val="FFFFFF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Jerry Sands</a:t>
            </a:r>
            <a:endParaRPr sz="3600">
              <a:solidFill>
                <a:srgbClr val="FFFFFF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Jeong Choi</a:t>
            </a:r>
            <a:endParaRPr sz="3600">
              <a:solidFill>
                <a:srgbClr val="FFFFFF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Baek-ho Kang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↓ #7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↓ #37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Japan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↓ #14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↓ #10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850" y="293025"/>
            <a:ext cx="5306299" cy="358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9"/>
          <p:cNvSpPr txBox="1"/>
          <p:nvPr/>
        </p:nvSpPr>
        <p:spPr>
          <a:xfrm>
            <a:off x="2226450" y="4085475"/>
            <a:ext cx="46911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Mel Rojas Jr. (!)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/>
        </p:nvSpPr>
        <p:spPr>
          <a:xfrm>
            <a:off x="2492250" y="1214200"/>
            <a:ext cx="4159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Better Way?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/>
        </p:nvSpPr>
        <p:spPr>
          <a:xfrm>
            <a:off x="2492250" y="1214200"/>
            <a:ext cx="4423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</a:rPr>
              <a:t>Better Way?</a:t>
            </a:r>
            <a:endParaRPr sz="5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Data Science</a:t>
            </a:r>
            <a:r>
              <a:rPr lang="en" sz="5200">
                <a:solidFill>
                  <a:srgbClr val="FFFFFF"/>
                </a:solidFill>
              </a:rPr>
              <a:t>!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50" y="1322625"/>
            <a:ext cx="3690575" cy="2498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175" y="1147125"/>
            <a:ext cx="2434401" cy="28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/>
        </p:nvSpPr>
        <p:spPr>
          <a:xfrm>
            <a:off x="339300" y="318925"/>
            <a:ext cx="44040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Data Wrangling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/>
        </p:nvSpPr>
        <p:spPr>
          <a:xfrm>
            <a:off x="339300" y="318925"/>
            <a:ext cx="44040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Data Wrangling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233" name="Google Shape;233;p43"/>
          <p:cNvPicPr preferRelativeResize="0"/>
          <p:nvPr/>
        </p:nvPicPr>
        <p:blipFill rotWithShape="1">
          <a:blip r:embed="rId3">
            <a:alphaModFix/>
          </a:blip>
          <a:srcRect b="0" l="15748" r="47011" t="3241"/>
          <a:stretch/>
        </p:blipFill>
        <p:spPr>
          <a:xfrm>
            <a:off x="5296475" y="130375"/>
            <a:ext cx="3469224" cy="488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3"/>
          <p:cNvSpPr txBox="1"/>
          <p:nvPr/>
        </p:nvSpPr>
        <p:spPr>
          <a:xfrm>
            <a:off x="1002900" y="2249550"/>
            <a:ext cx="3076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Web Scraping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/>
        </p:nvSpPr>
        <p:spPr>
          <a:xfrm>
            <a:off x="339300" y="318925"/>
            <a:ext cx="44040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Data Wrangling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240" name="Google Shape;240;p44"/>
          <p:cNvPicPr preferRelativeResize="0"/>
          <p:nvPr/>
        </p:nvPicPr>
        <p:blipFill rotWithShape="1">
          <a:blip r:embed="rId3">
            <a:alphaModFix/>
          </a:blip>
          <a:srcRect b="0" l="15748" r="47011" t="3241"/>
          <a:stretch/>
        </p:blipFill>
        <p:spPr>
          <a:xfrm>
            <a:off x="5296475" y="130375"/>
            <a:ext cx="3469224" cy="488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4"/>
          <p:cNvSpPr txBox="1"/>
          <p:nvPr/>
        </p:nvSpPr>
        <p:spPr>
          <a:xfrm>
            <a:off x="1002900" y="2249550"/>
            <a:ext cx="3076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Web Scraping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42" name="Google Shape;242;p44"/>
          <p:cNvSpPr txBox="1"/>
          <p:nvPr/>
        </p:nvSpPr>
        <p:spPr>
          <a:xfrm>
            <a:off x="1244250" y="3989875"/>
            <a:ext cx="25941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(every season in KBO history)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/>
        </p:nvSpPr>
        <p:spPr>
          <a:xfrm>
            <a:off x="299575" y="293175"/>
            <a:ext cx="16062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EDA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/>
        </p:nvSpPr>
        <p:spPr>
          <a:xfrm>
            <a:off x="299575" y="293175"/>
            <a:ext cx="85788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EDA: Define data relationships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/>
        </p:nvSpPr>
        <p:spPr>
          <a:xfrm>
            <a:off x="299575" y="293175"/>
            <a:ext cx="85788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EDA: </a:t>
            </a:r>
            <a:r>
              <a:rPr lang="en" sz="4800">
                <a:solidFill>
                  <a:srgbClr val="FFFFFF"/>
                </a:solidFill>
              </a:rPr>
              <a:t>Define data relationships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258" name="Google Shape;258;p47"/>
          <p:cNvPicPr preferRelativeResize="0"/>
          <p:nvPr/>
        </p:nvPicPr>
        <p:blipFill rotWithShape="1">
          <a:blip r:embed="rId3">
            <a:alphaModFix/>
          </a:blip>
          <a:srcRect b="6446" l="9932" r="13835" t="8843"/>
          <a:stretch/>
        </p:blipFill>
        <p:spPr>
          <a:xfrm>
            <a:off x="299575" y="1370175"/>
            <a:ext cx="3613849" cy="34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/>
          <p:nvPr/>
        </p:nvSpPr>
        <p:spPr>
          <a:xfrm>
            <a:off x="299575" y="293175"/>
            <a:ext cx="85788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EDA: Define data relationships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264" name="Google Shape;264;p48"/>
          <p:cNvPicPr preferRelativeResize="0"/>
          <p:nvPr/>
        </p:nvPicPr>
        <p:blipFill rotWithShape="1">
          <a:blip r:embed="rId3">
            <a:alphaModFix/>
          </a:blip>
          <a:srcRect b="6446" l="9932" r="13835" t="8843"/>
          <a:stretch/>
        </p:blipFill>
        <p:spPr>
          <a:xfrm>
            <a:off x="299575" y="1370175"/>
            <a:ext cx="3613849" cy="34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8"/>
          <p:cNvSpPr txBox="1"/>
          <p:nvPr/>
        </p:nvSpPr>
        <p:spPr>
          <a:xfrm>
            <a:off x="4665475" y="2198900"/>
            <a:ext cx="38052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Lots of potential predictive features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/>
        </p:nvSpPr>
        <p:spPr>
          <a:xfrm>
            <a:off x="299575" y="293175"/>
            <a:ext cx="85788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EDA: Define data relationships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100" y="1217475"/>
            <a:ext cx="3802225" cy="38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/>
        </p:nvSpPr>
        <p:spPr>
          <a:xfrm>
            <a:off x="299575" y="293175"/>
            <a:ext cx="85788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EDA: Define data relationships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277" name="Google Shape;2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100" y="1217475"/>
            <a:ext cx="3802225" cy="38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0"/>
          <p:cNvSpPr txBox="1"/>
          <p:nvPr/>
        </p:nvSpPr>
        <p:spPr>
          <a:xfrm>
            <a:off x="94100" y="2905138"/>
            <a:ext cx="4815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↑ Strike Outs : ↓ Batting Average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/>
        </p:nvSpPr>
        <p:spPr>
          <a:xfrm>
            <a:off x="299575" y="293175"/>
            <a:ext cx="85788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EDA: Define data relationships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284" name="Google Shape;2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0" y="1162000"/>
            <a:ext cx="3817925" cy="38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1"/>
          <p:cNvSpPr txBox="1"/>
          <p:nvPr/>
        </p:nvSpPr>
        <p:spPr>
          <a:xfrm>
            <a:off x="5304350" y="2571750"/>
            <a:ext cx="2859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↑ Doubles : ↑ RBIs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88" y="352900"/>
            <a:ext cx="7889226" cy="44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/>
        </p:nvSpPr>
        <p:spPr>
          <a:xfrm>
            <a:off x="282600" y="261650"/>
            <a:ext cx="85788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Processing, Model Selection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291" name="Google Shape;291;p52"/>
          <p:cNvSpPr txBox="1"/>
          <p:nvPr/>
        </p:nvSpPr>
        <p:spPr>
          <a:xfrm>
            <a:off x="669225" y="1733625"/>
            <a:ext cx="40026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/>
        </p:nvSpPr>
        <p:spPr>
          <a:xfrm>
            <a:off x="282600" y="261650"/>
            <a:ext cx="85788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Processing, Model Selection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297" name="Google Shape;297;p53"/>
          <p:cNvSpPr txBox="1"/>
          <p:nvPr/>
        </p:nvSpPr>
        <p:spPr>
          <a:xfrm>
            <a:off x="669225" y="1733625"/>
            <a:ext cx="7610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Considered 6 models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/>
        </p:nvSpPr>
        <p:spPr>
          <a:xfrm>
            <a:off x="282600" y="261650"/>
            <a:ext cx="85788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Processing, Model Selection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669225" y="1733625"/>
            <a:ext cx="7610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>
                <a:solidFill>
                  <a:srgbClr val="434343"/>
                </a:solidFill>
              </a:rPr>
              <a:t>Considered 6 models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Checked RMSE for each response variable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/>
        </p:nvSpPr>
        <p:spPr>
          <a:xfrm>
            <a:off x="282600" y="261650"/>
            <a:ext cx="85788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Processing, Model Selection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309" name="Google Shape;309;p55"/>
          <p:cNvSpPr txBox="1"/>
          <p:nvPr/>
        </p:nvSpPr>
        <p:spPr>
          <a:xfrm>
            <a:off x="669225" y="1733625"/>
            <a:ext cx="7610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>
                <a:solidFill>
                  <a:srgbClr val="434343"/>
                </a:solidFill>
              </a:rPr>
              <a:t>Considered 6 models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>
                <a:solidFill>
                  <a:srgbClr val="434343"/>
                </a:solidFill>
              </a:rPr>
              <a:t>Checked RMSE for each response variable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Ridge Regressor consistently best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/>
        </p:nvSpPr>
        <p:spPr>
          <a:xfrm>
            <a:off x="299575" y="293175"/>
            <a:ext cx="85788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Model: Ridge Regressor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/>
        </p:nvSpPr>
        <p:spPr>
          <a:xfrm>
            <a:off x="299575" y="293175"/>
            <a:ext cx="85788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Model: Ridge Regressor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320" name="Google Shape;320;p57"/>
          <p:cNvSpPr txBox="1"/>
          <p:nvPr/>
        </p:nvSpPr>
        <p:spPr>
          <a:xfrm>
            <a:off x="943300" y="1504175"/>
            <a:ext cx="68325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Good with multicollinearity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/>
        </p:nvSpPr>
        <p:spPr>
          <a:xfrm>
            <a:off x="299575" y="293175"/>
            <a:ext cx="85788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Model: Ridge Regressor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943300" y="1504175"/>
            <a:ext cx="68325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>
                <a:solidFill>
                  <a:srgbClr val="434343"/>
                </a:solidFill>
              </a:rPr>
              <a:t>Good with multicollinearity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Not computationally </a:t>
            </a:r>
            <a:r>
              <a:rPr lang="en" sz="2800">
                <a:solidFill>
                  <a:srgbClr val="FFFFFF"/>
                </a:solidFill>
              </a:rPr>
              <a:t>intensive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/>
        </p:nvSpPr>
        <p:spPr>
          <a:xfrm>
            <a:off x="967800" y="165725"/>
            <a:ext cx="7208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Hyperparameter Tuning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 txBox="1"/>
          <p:nvPr/>
        </p:nvSpPr>
        <p:spPr>
          <a:xfrm>
            <a:off x="967800" y="165725"/>
            <a:ext cx="7208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Hyperparameter Tuning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337" name="Google Shape;337;p60"/>
          <p:cNvSpPr txBox="1"/>
          <p:nvPr/>
        </p:nvSpPr>
        <p:spPr>
          <a:xfrm>
            <a:off x="1136600" y="1781425"/>
            <a:ext cx="61356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Three different response variables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/>
        </p:nvSpPr>
        <p:spPr>
          <a:xfrm>
            <a:off x="967800" y="165725"/>
            <a:ext cx="7208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Hyperparameter Tuning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343" name="Google Shape;343;p61"/>
          <p:cNvSpPr txBox="1"/>
          <p:nvPr/>
        </p:nvSpPr>
        <p:spPr>
          <a:xfrm>
            <a:off x="1136600" y="1781425"/>
            <a:ext cx="61356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>
                <a:solidFill>
                  <a:srgbClr val="434343"/>
                </a:solidFill>
              </a:rPr>
              <a:t>Three different response variables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Alpha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25" y="1664613"/>
            <a:ext cx="2925000" cy="19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75" y="1708150"/>
            <a:ext cx="3614875" cy="18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2"/>
          <p:cNvSpPr txBox="1"/>
          <p:nvPr/>
        </p:nvSpPr>
        <p:spPr>
          <a:xfrm>
            <a:off x="967800" y="165725"/>
            <a:ext cx="7208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Hyperparameter Tuning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349" name="Google Shape;349;p62"/>
          <p:cNvSpPr txBox="1"/>
          <p:nvPr/>
        </p:nvSpPr>
        <p:spPr>
          <a:xfrm>
            <a:off x="1136600" y="1781425"/>
            <a:ext cx="61356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>
                <a:solidFill>
                  <a:srgbClr val="434343"/>
                </a:solidFill>
              </a:rPr>
              <a:t>Three different response variables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>
                <a:solidFill>
                  <a:srgbClr val="434343"/>
                </a:solidFill>
              </a:rPr>
              <a:t>Alpha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Solver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3"/>
          <p:cNvSpPr txBox="1"/>
          <p:nvPr/>
        </p:nvSpPr>
        <p:spPr>
          <a:xfrm>
            <a:off x="967800" y="165725"/>
            <a:ext cx="7208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Hyperparameter Tuning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355" name="Google Shape;355;p63"/>
          <p:cNvSpPr txBox="1"/>
          <p:nvPr/>
        </p:nvSpPr>
        <p:spPr>
          <a:xfrm>
            <a:off x="1136600" y="1781425"/>
            <a:ext cx="61356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>
                <a:solidFill>
                  <a:srgbClr val="434343"/>
                </a:solidFill>
              </a:rPr>
              <a:t>Three different response variables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>
                <a:solidFill>
                  <a:srgbClr val="434343"/>
                </a:solidFill>
              </a:rPr>
              <a:t>Alpha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" sz="2800">
                <a:solidFill>
                  <a:srgbClr val="434343"/>
                </a:solidFill>
              </a:rPr>
              <a:t>Solver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Wide </a:t>
            </a:r>
            <a:r>
              <a:rPr lang="en" sz="2800">
                <a:solidFill>
                  <a:srgbClr val="FFFFFF"/>
                </a:solidFill>
              </a:rPr>
              <a:t>GridSearchCV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4"/>
          <p:cNvSpPr txBox="1"/>
          <p:nvPr/>
        </p:nvSpPr>
        <p:spPr>
          <a:xfrm>
            <a:off x="967800" y="165725"/>
            <a:ext cx="7208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Hyperparameter Tuning</a:t>
            </a:r>
            <a:endParaRPr sz="5200">
              <a:solidFill>
                <a:srgbClr val="FFFFFF"/>
              </a:solidFill>
            </a:endParaRPr>
          </a:p>
        </p:txBody>
      </p:sp>
      <p:pic>
        <p:nvPicPr>
          <p:cNvPr id="361" name="Google Shape;361;p64"/>
          <p:cNvPicPr preferRelativeResize="0"/>
          <p:nvPr/>
        </p:nvPicPr>
        <p:blipFill rotWithShape="1">
          <a:blip r:embed="rId3">
            <a:alphaModFix/>
          </a:blip>
          <a:srcRect b="47242" l="6630" r="8472" t="8104"/>
          <a:stretch/>
        </p:blipFill>
        <p:spPr>
          <a:xfrm>
            <a:off x="310450" y="1294875"/>
            <a:ext cx="8523101" cy="29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5"/>
          <p:cNvSpPr txBox="1"/>
          <p:nvPr/>
        </p:nvSpPr>
        <p:spPr>
          <a:xfrm>
            <a:off x="1681050" y="367625"/>
            <a:ext cx="60207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Model Performance</a:t>
            </a:r>
            <a:endParaRPr sz="5200">
              <a:solidFill>
                <a:srgbClr val="FFFFFF"/>
              </a:solidFill>
            </a:endParaRPr>
          </a:p>
        </p:txBody>
      </p:sp>
      <p:pic>
        <p:nvPicPr>
          <p:cNvPr id="367" name="Google Shape;3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700" y="1323725"/>
            <a:ext cx="5573425" cy="371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6"/>
          <p:cNvSpPr txBox="1"/>
          <p:nvPr/>
        </p:nvSpPr>
        <p:spPr>
          <a:xfrm>
            <a:off x="1681050" y="367625"/>
            <a:ext cx="60207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Model Performance</a:t>
            </a:r>
            <a:endParaRPr sz="5200">
              <a:solidFill>
                <a:srgbClr val="FFFFFF"/>
              </a:solidFill>
            </a:endParaRPr>
          </a:p>
        </p:txBody>
      </p:sp>
      <p:pic>
        <p:nvPicPr>
          <p:cNvPr id="373" name="Google Shape;3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688" y="1323725"/>
            <a:ext cx="5573425" cy="37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700" y="1323725"/>
            <a:ext cx="5573425" cy="371561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7"/>
          <p:cNvSpPr txBox="1"/>
          <p:nvPr/>
        </p:nvSpPr>
        <p:spPr>
          <a:xfrm>
            <a:off x="1681050" y="367625"/>
            <a:ext cx="60207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Model Performance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390" name="Google Shape;390;p69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Roberto Ramos</a:t>
            </a:r>
            <a:endParaRPr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0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396" name="Google Shape;396;p70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Roberto Ramos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397" name="Google Shape;397;p70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↓ #6</a:t>
            </a:r>
            <a:endParaRPr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1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03" name="Google Shape;403;p71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Roberto Ramos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Mel Rojas Jr.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04" name="Google Shape;404;p71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#6</a:t>
            </a:r>
            <a:endParaRPr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50" y="1471399"/>
            <a:ext cx="3337325" cy="22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775" y="775588"/>
            <a:ext cx="3592323" cy="359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850" y="293025"/>
            <a:ext cx="5306299" cy="358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2"/>
          <p:cNvSpPr txBox="1"/>
          <p:nvPr/>
        </p:nvSpPr>
        <p:spPr>
          <a:xfrm>
            <a:off x="2226450" y="4085475"/>
            <a:ext cx="46911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Remember me?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3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16" name="Google Shape;416;p73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Roberto Ramos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Mel Rojas Jr.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17" name="Google Shape;417;p73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#6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↑ #1</a:t>
            </a:r>
            <a:endParaRPr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4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Roberto Ramos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Mel Rojas Jr.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Dong-Won Park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24" name="Google Shape;424;p74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#6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#1</a:t>
            </a:r>
            <a:endParaRPr sz="33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5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30" name="Google Shape;430;p75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Roberto Ramos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Mel Rojas Jr.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Dong-Won Park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31" name="Google Shape;431;p75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#6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#1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↓ #32*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32" name="Google Shape;432;p75"/>
          <p:cNvSpPr txBox="1"/>
          <p:nvPr/>
        </p:nvSpPr>
        <p:spPr>
          <a:xfrm>
            <a:off x="4889300" y="4384500"/>
            <a:ext cx="1114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*Injured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6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38" name="Google Shape;438;p76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Roberto Ramos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Mel Rojas Jr.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Dong-Won Park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Sung-Bum Na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39" name="Google Shape;439;p76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#6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#1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#32*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40" name="Google Shape;440;p76"/>
          <p:cNvSpPr txBox="1"/>
          <p:nvPr/>
        </p:nvSpPr>
        <p:spPr>
          <a:xfrm>
            <a:off x="4889300" y="4384500"/>
            <a:ext cx="1114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*Injured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7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46" name="Google Shape;446;p77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Roberto Ramos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Mel Rojas Jr.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Dong-Won Park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Sung-Bum Na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47" name="Google Shape;447;p77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#6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#1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#32*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↑ #2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48" name="Google Shape;448;p77"/>
          <p:cNvSpPr txBox="1"/>
          <p:nvPr/>
        </p:nvSpPr>
        <p:spPr>
          <a:xfrm>
            <a:off x="4889300" y="4384500"/>
            <a:ext cx="1114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*Injured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8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54" name="Google Shape;454;p78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Roberto Ramos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Mel Rojas Jr.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Dong-Won Park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Sung-Bum Na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Jose Miguel Fernandez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55" name="Google Shape;455;p78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#6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#1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#32*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↑ #2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56" name="Google Shape;456;p78"/>
          <p:cNvSpPr txBox="1"/>
          <p:nvPr/>
        </p:nvSpPr>
        <p:spPr>
          <a:xfrm>
            <a:off x="4889300" y="4384500"/>
            <a:ext cx="1114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*Injured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9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62" name="Google Shape;462;p79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Roberto Ramos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Mel Rojas Jr.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Dong-Won Park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Sung-Bum Na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Jose Miguel Fernandez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63" name="Google Shape;463;p79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#6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#1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#32*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#2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↓ #8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64" name="Google Shape;464;p79"/>
          <p:cNvSpPr txBox="1"/>
          <p:nvPr/>
        </p:nvSpPr>
        <p:spPr>
          <a:xfrm>
            <a:off x="4889300" y="4384500"/>
            <a:ext cx="1114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*Injured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0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70" name="Google Shape;470;p80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Roberto Ramos</a:t>
            </a:r>
            <a:endParaRPr sz="3300">
              <a:solidFill>
                <a:srgbClr val="FFFFFF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Mel Rojas Jr.</a:t>
            </a:r>
            <a:endParaRPr sz="3300">
              <a:solidFill>
                <a:srgbClr val="FFFFFF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Dong-Won Park</a:t>
            </a:r>
            <a:endParaRPr sz="3300">
              <a:solidFill>
                <a:srgbClr val="FFFFFF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Sung-Bum Na</a:t>
            </a:r>
            <a:endParaRPr sz="3300">
              <a:solidFill>
                <a:srgbClr val="FFFFFF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AutoNum type="arabicPeriod"/>
            </a:pPr>
            <a:r>
              <a:rPr lang="en" sz="3300">
                <a:solidFill>
                  <a:srgbClr val="FFFFFF"/>
                </a:solidFill>
              </a:rPr>
              <a:t>Jose Miguel Fernandez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71" name="Google Shape;471;p80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↓ #6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↑ #1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↓ #32*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↑</a:t>
            </a:r>
            <a:r>
              <a:rPr lang="en" sz="3300">
                <a:solidFill>
                  <a:srgbClr val="FFFFFF"/>
                </a:solidFill>
              </a:rPr>
              <a:t> #2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↓ #8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72" name="Google Shape;472;p80"/>
          <p:cNvSpPr txBox="1"/>
          <p:nvPr/>
        </p:nvSpPr>
        <p:spPr>
          <a:xfrm>
            <a:off x="4889300" y="4384500"/>
            <a:ext cx="1114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*Injured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1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78" name="Google Shape;478;p81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Roberto Ramos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Mel Rojas Jr.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Dong-Won Park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Sung-Bum Na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Jose Miguel Fernandez</a:t>
            </a:r>
            <a:endParaRPr sz="3300">
              <a:solidFill>
                <a:srgbClr val="434343"/>
              </a:solidFill>
            </a:endParaRPr>
          </a:p>
        </p:txBody>
      </p:sp>
      <p:sp>
        <p:nvSpPr>
          <p:cNvPr id="479" name="Google Shape;479;p81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#6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#1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#32*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#2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#8</a:t>
            </a:r>
            <a:endParaRPr sz="3300">
              <a:solidFill>
                <a:srgbClr val="434343"/>
              </a:solidFill>
            </a:endParaRPr>
          </a:p>
        </p:txBody>
      </p:sp>
      <p:sp>
        <p:nvSpPr>
          <p:cNvPr id="480" name="Google Shape;480;p81"/>
          <p:cNvSpPr txBox="1"/>
          <p:nvPr/>
        </p:nvSpPr>
        <p:spPr>
          <a:xfrm>
            <a:off x="4889300" y="4384500"/>
            <a:ext cx="1114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*Injured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81" name="Google Shape;481;p81"/>
          <p:cNvSpPr txBox="1"/>
          <p:nvPr/>
        </p:nvSpPr>
        <p:spPr>
          <a:xfrm>
            <a:off x="6048550" y="1491425"/>
            <a:ext cx="26451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vs. Naive (2019 Leaders)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738" y="1138737"/>
            <a:ext cx="5382525" cy="28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2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87" name="Google Shape;487;p82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Roberto Ramos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Mel Rojas Jr.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Dong-Won Park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Sung-Bum Na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Jose Miguel Fernandez</a:t>
            </a:r>
            <a:endParaRPr sz="3300">
              <a:solidFill>
                <a:srgbClr val="434343"/>
              </a:solidFill>
            </a:endParaRPr>
          </a:p>
        </p:txBody>
      </p:sp>
      <p:sp>
        <p:nvSpPr>
          <p:cNvPr id="488" name="Google Shape;488;p82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#6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#1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#32*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#2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#8</a:t>
            </a:r>
            <a:endParaRPr sz="3300">
              <a:solidFill>
                <a:srgbClr val="434343"/>
              </a:solidFill>
            </a:endParaRPr>
          </a:p>
        </p:txBody>
      </p:sp>
      <p:sp>
        <p:nvSpPr>
          <p:cNvPr id="489" name="Google Shape;489;p82"/>
          <p:cNvSpPr txBox="1"/>
          <p:nvPr/>
        </p:nvSpPr>
        <p:spPr>
          <a:xfrm>
            <a:off x="4889300" y="4384500"/>
            <a:ext cx="1114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*Injured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90" name="Google Shape;490;p82"/>
          <p:cNvSpPr txBox="1"/>
          <p:nvPr/>
        </p:nvSpPr>
        <p:spPr>
          <a:xfrm>
            <a:off x="6048550" y="1491425"/>
            <a:ext cx="26451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vs. Naive (2019 Leaders)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Top 5: 42% better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3"/>
          <p:cNvSpPr txBox="1"/>
          <p:nvPr/>
        </p:nvSpPr>
        <p:spPr>
          <a:xfrm>
            <a:off x="250650" y="268500"/>
            <a:ext cx="8642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Model Sponsor Picks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496" name="Google Shape;496;p83"/>
          <p:cNvSpPr txBox="1"/>
          <p:nvPr/>
        </p:nvSpPr>
        <p:spPr>
          <a:xfrm>
            <a:off x="518475" y="1269300"/>
            <a:ext cx="3654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Roberto Ramos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Mel Rojas Jr.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Dong-Won Park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Sung-Bum Na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AutoNum type="arabicPeriod"/>
            </a:pPr>
            <a:r>
              <a:rPr lang="en" sz="3300">
                <a:solidFill>
                  <a:srgbClr val="434343"/>
                </a:solidFill>
              </a:rPr>
              <a:t>Jose Miguel Fernandez</a:t>
            </a:r>
            <a:endParaRPr sz="3300">
              <a:solidFill>
                <a:srgbClr val="434343"/>
              </a:solidFill>
            </a:endParaRPr>
          </a:p>
        </p:txBody>
      </p:sp>
      <p:sp>
        <p:nvSpPr>
          <p:cNvPr id="497" name="Google Shape;497;p83"/>
          <p:cNvSpPr txBox="1"/>
          <p:nvPr/>
        </p:nvSpPr>
        <p:spPr>
          <a:xfrm>
            <a:off x="4173075" y="1269300"/>
            <a:ext cx="36546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#6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#1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#32*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↑ #2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↓ #8</a:t>
            </a:r>
            <a:endParaRPr sz="3300">
              <a:solidFill>
                <a:srgbClr val="434343"/>
              </a:solidFill>
            </a:endParaRPr>
          </a:p>
        </p:txBody>
      </p:sp>
      <p:sp>
        <p:nvSpPr>
          <p:cNvPr id="498" name="Google Shape;498;p83"/>
          <p:cNvSpPr txBox="1"/>
          <p:nvPr/>
        </p:nvSpPr>
        <p:spPr>
          <a:xfrm>
            <a:off x="4889300" y="4384500"/>
            <a:ext cx="1114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*Injured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99" name="Google Shape;499;p83"/>
          <p:cNvSpPr txBox="1"/>
          <p:nvPr/>
        </p:nvSpPr>
        <p:spPr>
          <a:xfrm>
            <a:off x="6048550" y="1491425"/>
            <a:ext cx="26451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vs. Naive (2019 Leaders)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Top 5: 42.4% better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Top 10: 12% better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/>
          <p:nvPr/>
        </p:nvSpPr>
        <p:spPr>
          <a:xfrm>
            <a:off x="1681050" y="367625"/>
            <a:ext cx="5781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Business Insights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5"/>
          <p:cNvSpPr txBox="1"/>
          <p:nvPr/>
        </p:nvSpPr>
        <p:spPr>
          <a:xfrm>
            <a:off x="1681050" y="367625"/>
            <a:ext cx="5781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Business Insights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510" name="Google Shape;510;p85"/>
          <p:cNvSpPr txBox="1"/>
          <p:nvPr/>
        </p:nvSpPr>
        <p:spPr>
          <a:xfrm>
            <a:off x="1370150" y="1716300"/>
            <a:ext cx="60927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●"/>
            </a:pPr>
            <a:r>
              <a:rPr lang="en" sz="3600">
                <a:solidFill>
                  <a:srgbClr val="FFFFFF"/>
                </a:solidFill>
              </a:rPr>
              <a:t>Use these recs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6"/>
          <p:cNvSpPr txBox="1"/>
          <p:nvPr/>
        </p:nvSpPr>
        <p:spPr>
          <a:xfrm>
            <a:off x="1681050" y="367625"/>
            <a:ext cx="5781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Business Insights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516" name="Google Shape;516;p86"/>
          <p:cNvSpPr txBox="1"/>
          <p:nvPr/>
        </p:nvSpPr>
        <p:spPr>
          <a:xfrm>
            <a:off x="1370150" y="1716300"/>
            <a:ext cx="60927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" sz="3600">
                <a:solidFill>
                  <a:srgbClr val="434343"/>
                </a:solidFill>
              </a:rPr>
              <a:t>Use these recs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●"/>
            </a:pPr>
            <a:r>
              <a:rPr lang="en" sz="3600">
                <a:solidFill>
                  <a:srgbClr val="FFFFFF"/>
                </a:solidFill>
              </a:rPr>
              <a:t>Deeper understanding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7"/>
          <p:cNvSpPr txBox="1"/>
          <p:nvPr/>
        </p:nvSpPr>
        <p:spPr>
          <a:xfrm>
            <a:off x="1681050" y="367625"/>
            <a:ext cx="5781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Business Insights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522" name="Google Shape;522;p87"/>
          <p:cNvSpPr txBox="1"/>
          <p:nvPr/>
        </p:nvSpPr>
        <p:spPr>
          <a:xfrm>
            <a:off x="1370150" y="1716300"/>
            <a:ext cx="60927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" sz="3600">
                <a:solidFill>
                  <a:srgbClr val="434343"/>
                </a:solidFill>
              </a:rPr>
              <a:t>Use these recs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" sz="3600">
                <a:solidFill>
                  <a:srgbClr val="434343"/>
                </a:solidFill>
              </a:rPr>
              <a:t>Deeper understanding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●"/>
            </a:pPr>
            <a:r>
              <a:rPr lang="en" sz="3600">
                <a:solidFill>
                  <a:srgbClr val="FFFFFF"/>
                </a:solidFill>
              </a:rPr>
              <a:t>Feature relationships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8"/>
          <p:cNvSpPr txBox="1"/>
          <p:nvPr/>
        </p:nvSpPr>
        <p:spPr>
          <a:xfrm>
            <a:off x="2651550" y="345425"/>
            <a:ext cx="3840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Future Work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9"/>
          <p:cNvSpPr txBox="1"/>
          <p:nvPr/>
        </p:nvSpPr>
        <p:spPr>
          <a:xfrm>
            <a:off x="2651550" y="345425"/>
            <a:ext cx="3840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Future Work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533" name="Google Shape;533;p89"/>
          <p:cNvSpPr txBox="1"/>
          <p:nvPr/>
        </p:nvSpPr>
        <p:spPr>
          <a:xfrm>
            <a:off x="1298875" y="1683325"/>
            <a:ext cx="4925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More detailed data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0"/>
          <p:cNvSpPr txBox="1"/>
          <p:nvPr/>
        </p:nvSpPr>
        <p:spPr>
          <a:xfrm>
            <a:off x="2651550" y="345425"/>
            <a:ext cx="3840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Future Work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539" name="Google Shape;539;p90"/>
          <p:cNvSpPr txBox="1"/>
          <p:nvPr/>
        </p:nvSpPr>
        <p:spPr>
          <a:xfrm>
            <a:off x="1298875" y="1683325"/>
            <a:ext cx="4925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More detailed data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Past season performance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1"/>
          <p:cNvSpPr txBox="1"/>
          <p:nvPr/>
        </p:nvSpPr>
        <p:spPr>
          <a:xfrm>
            <a:off x="2651550" y="345425"/>
            <a:ext cx="3840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Future Work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545" name="Google Shape;545;p91"/>
          <p:cNvSpPr txBox="1"/>
          <p:nvPr/>
        </p:nvSpPr>
        <p:spPr>
          <a:xfrm>
            <a:off x="1298875" y="1683325"/>
            <a:ext cx="4925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More detailed data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Past season performance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Pitcher performance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50" y="1322625"/>
            <a:ext cx="3690575" cy="2498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2"/>
          <p:cNvSpPr txBox="1"/>
          <p:nvPr/>
        </p:nvSpPr>
        <p:spPr>
          <a:xfrm>
            <a:off x="2651550" y="345425"/>
            <a:ext cx="3840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Future Work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551" name="Google Shape;551;p92"/>
          <p:cNvSpPr txBox="1"/>
          <p:nvPr/>
        </p:nvSpPr>
        <p:spPr>
          <a:xfrm>
            <a:off x="1298875" y="1683325"/>
            <a:ext cx="4925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More detailed data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Past season performance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Pitcher performance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Smaller scale predictions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3"/>
          <p:cNvSpPr txBox="1"/>
          <p:nvPr/>
        </p:nvSpPr>
        <p:spPr>
          <a:xfrm>
            <a:off x="2651550" y="345425"/>
            <a:ext cx="3840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Future Work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557" name="Google Shape;557;p93"/>
          <p:cNvSpPr txBox="1"/>
          <p:nvPr/>
        </p:nvSpPr>
        <p:spPr>
          <a:xfrm>
            <a:off x="1298875" y="1683325"/>
            <a:ext cx="4925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More detailed data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Past season performance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Pitcher performance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Smaller scale predictions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Game-by-game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Individual at-bats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Individual pitches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4"/>
          <p:cNvSpPr txBox="1"/>
          <p:nvPr/>
        </p:nvSpPr>
        <p:spPr>
          <a:xfrm>
            <a:off x="118325" y="189875"/>
            <a:ext cx="30372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Appendix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563" name="Google Shape;563;p94"/>
          <p:cNvSpPr txBox="1"/>
          <p:nvPr/>
        </p:nvSpPr>
        <p:spPr>
          <a:xfrm>
            <a:off x="223075" y="1217350"/>
            <a:ext cx="8266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This capstone project was completed for the Springboard Data Science Career Track.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intended hypothetical audience for this presentation is the Bonchon executive board, with some technically minded members attending.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main goal was to project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Github repository for this project can be found here: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https://github.com/abewoycke/KBO-Projections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50" y="1322625"/>
            <a:ext cx="3690575" cy="2498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175" y="1147125"/>
            <a:ext cx="2434401" cy="28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